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5"/>
    <p:restoredTop sz="93692"/>
  </p:normalViewPr>
  <p:slideViewPr>
    <p:cSldViewPr snapToGrid="0" snapToObjects="1">
      <p:cViewPr varScale="1">
        <p:scale>
          <a:sx n="67" d="100"/>
          <a:sy n="67" d="100"/>
        </p:scale>
        <p:origin x="18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2F15-C038-3F49-AAD4-A039CFA1F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395B1-9D51-C84B-82A8-92F73FB76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38B9F-9EFF-014C-AC0D-455CF389B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11036-2024-4C4E-9668-11DC923F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B5F2B-69A6-0D4B-B9D1-828453DA7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26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73CC6-240C-A544-9AE8-965C60C7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EE26B-ECA8-F540-AD83-2591FA853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C0103-52DD-9C4C-BB08-C7FDBB3F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E506D-1F16-0948-B0EB-7AD27D06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B1AA8-8372-8D4E-9059-6F6A3BB79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2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7E2882-06A6-7A42-99C4-DE5CAB7268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5759D5-0182-2E4F-B2D3-4E0B0BFE8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ED5AD-622C-464A-B851-DCC5251F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8CACA-0E10-FA40-A9A6-BD990A878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022DA-12A9-4341-BB37-5B327DD8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70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A0BA-D2A1-C040-84D8-2E3275186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FB1F0-54A6-5443-A9FD-800EF677F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62127-B89F-B04B-A8D0-AA2C07913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A3DA5-2EBF-D144-9112-B30A24717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DEE95-2894-C142-8038-261733EAD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34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0914B-9D2C-0145-966F-1A41B606E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E47A6-BA11-4B43-A79F-4B267CED2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ACB49-7FAB-4944-A819-B7616A39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D489F-69E4-F243-910B-3E702796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051E5-9A3D-B747-9A9B-2EE361DB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2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03D1E-37ED-E14C-8EE8-B6C8C3F3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BE356-A023-E74C-A114-67233E0FF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08F1-380F-A249-9A89-621D61B99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18755-D2E4-E042-A0F3-CB3849C9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BF93B-2E92-1642-9299-B35171500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9B8D-3507-6346-88EB-0D3E1016B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148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0FA5D-8F5F-D74E-AD2E-2B694F738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23635-08A8-5246-AD58-1490617A2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3E212-6FBC-E547-A8B7-E601D10CA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8AF5-FDE9-9D49-BF9A-6DDCA7A45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208F97-B34C-A04C-BA65-359851C8C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DBBAAE-BD83-F94D-B4B7-C63F589B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7701CC-CBD2-514F-BDE6-8E484CDD0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615B9D-ED2F-B64D-897D-E5047B878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7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0935D-3D31-4340-9EB0-12A0784C5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7B8DEB-40A5-754C-B1B1-32C07DF2D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072C2E-FE26-1C45-B729-F5459D1EB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C6B2C3-4D7C-5E41-A415-B53D1510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17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C9FBD-B578-FC4A-8BB0-6A1E678DD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53B427-755E-4D4F-8A2F-B9D698609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D039FD-8819-214D-A364-20A663DD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31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64C2B-6B5C-0946-8C27-4D866123E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539BD-22FE-8146-83DC-DABB5AAC5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7A1E6-6084-7947-A44F-0583EEABA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996C-0FEF-A94F-8D9C-9A337847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0FEB4-CD64-A442-81EA-FF97C104D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9ECB0-48B1-E146-9F0D-63501A11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7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35EC-0FE9-7042-B20D-E3DD5896F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AC49A0-11B3-E34D-A3A4-F24C5266C9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907D9-A4E1-454E-B495-ED628A34F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D7D09-ABD8-6B46-A6B2-C54A891A8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80643-567C-DF40-B8FC-4E5EB8A7C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04F91-0C90-3942-B091-E9F754CA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8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018A66-DB27-3345-A3F0-81AEC9E6E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10EB8-F541-6F4D-92C9-7ED47237E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3FB9A-EC22-7A4B-A0D9-EEDFE48C9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50E6-0A1C-764A-B525-7A1791A79625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AA1D9-0C94-4A4A-925F-9E0EC1D7CB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F1C8C-12EC-4744-8884-F6B2364BC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17709-A97E-A143-BFE5-C70BB6201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9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ature.com/articles/s41586-019-1914-8#ref-CR17" TargetMode="External"/><Relationship Id="rId3" Type="http://schemas.openxmlformats.org/officeDocument/2006/relationships/hyperlink" Target="https://www.nature.com/articles/s41586-019-1914-8#ref-CR14" TargetMode="External"/><Relationship Id="rId7" Type="http://schemas.openxmlformats.org/officeDocument/2006/relationships/hyperlink" Target="https://www.nature.com/articles/s41586-019-1914-8#ref-CR16" TargetMode="External"/><Relationship Id="rId2" Type="http://schemas.openxmlformats.org/officeDocument/2006/relationships/hyperlink" Target="https://www.nature.com/articles/s41586-019-1914-8#Tab3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ature.com/articles/s41586-019-1914-8#ref-CR15" TargetMode="External"/><Relationship Id="rId11" Type="http://schemas.openxmlformats.org/officeDocument/2006/relationships/hyperlink" Target="https://www.nature.com/articles/s41586-019-1914-8#ref-CR18" TargetMode="External"/><Relationship Id="rId5" Type="http://schemas.openxmlformats.org/officeDocument/2006/relationships/hyperlink" Target="https://www.nature.com/articles/s41586-019-1914-8#Fig2" TargetMode="External"/><Relationship Id="rId10" Type="http://schemas.openxmlformats.org/officeDocument/2006/relationships/image" Target="../media/image1.tiff"/><Relationship Id="rId4" Type="http://schemas.openxmlformats.org/officeDocument/2006/relationships/hyperlink" Target="https://www.nature.com/articles/s41586-019-1914-8#Fig5" TargetMode="External"/><Relationship Id="rId9" Type="http://schemas.openxmlformats.org/officeDocument/2006/relationships/hyperlink" Target="https://www.nature.com/articles/s41586-019-1914-8/figures/2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19-1922-8#Sec9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842FD6-9402-B64A-A9AF-68BBF9A3CED6}"/>
              </a:ext>
            </a:extLst>
          </p:cNvPr>
          <p:cNvSpPr txBox="1"/>
          <p:nvPr/>
        </p:nvSpPr>
        <p:spPr>
          <a:xfrm>
            <a:off x="233680" y="355600"/>
            <a:ext cx="6160661" cy="6401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To reveal the molecular properties of the different T cell, B cell and </a:t>
            </a:r>
            <a:r>
              <a:rPr lang="en-US" sz="1000" dirty="0" err="1"/>
              <a:t>tumour</a:t>
            </a:r>
            <a:r>
              <a:rPr lang="en-US" sz="1000" dirty="0"/>
              <a:t> cell populations, </a:t>
            </a:r>
          </a:p>
          <a:p>
            <a:r>
              <a:rPr lang="en-US" sz="1000" dirty="0"/>
              <a:t>we used the </a:t>
            </a:r>
            <a:r>
              <a:rPr lang="en-US" sz="1000" dirty="0" err="1"/>
              <a:t>GeoMx</a:t>
            </a:r>
            <a:r>
              <a:rPr lang="en-US" sz="1000" dirty="0"/>
              <a:t> digital spatial profiler (</a:t>
            </a:r>
            <a:r>
              <a:rPr lang="en-US" sz="1000" dirty="0" err="1"/>
              <a:t>Nanostring</a:t>
            </a:r>
            <a:r>
              <a:rPr lang="en-US" sz="1000" dirty="0"/>
              <a:t>) to perform high-plex proteomic analysis </a:t>
            </a:r>
          </a:p>
          <a:p>
            <a:r>
              <a:rPr lang="en-US" sz="1000" dirty="0"/>
              <a:t>(Extended Data Table </a:t>
            </a:r>
            <a:r>
              <a:rPr lang="en-US" sz="1000" dirty="0">
                <a:hlinkClick r:id="rId2"/>
              </a:rPr>
              <a:t>3</a:t>
            </a:r>
            <a:r>
              <a:rPr lang="en-US" sz="1000" dirty="0"/>
              <a:t>) with spatial resolution</a:t>
            </a:r>
            <a:r>
              <a:rPr lang="en-US" sz="1000" baseline="30000" dirty="0">
                <a:hlinkClick r:id="rId3" tooltip="Amaria, R. N. et al. Neoadjuvant immune checkpoint blockade in high-risk resectable melanoma. Nat. Med. 24, 1649–1654 (2018)."/>
              </a:rPr>
              <a:t>14</a:t>
            </a:r>
            <a:r>
              <a:rPr lang="en-US" sz="1000" dirty="0"/>
              <a:t> (Extended Data Fig. </a:t>
            </a:r>
            <a:r>
              <a:rPr lang="en-US" sz="1000" dirty="0">
                <a:hlinkClick r:id="rId4"/>
              </a:rPr>
              <a:t>2a</a:t>
            </a:r>
            <a:r>
              <a:rPr lang="en-US" sz="1000" dirty="0"/>
              <a:t>). </a:t>
            </a:r>
            <a:r>
              <a:rPr lang="en-US" sz="1000" dirty="0" err="1"/>
              <a:t>GeoMx</a:t>
            </a:r>
            <a:r>
              <a:rPr lang="en-US" sz="1000" dirty="0"/>
              <a:t> data from CD20</a:t>
            </a:r>
            <a:r>
              <a:rPr lang="en-US" sz="1000" baseline="30000" dirty="0"/>
              <a:t>+</a:t>
            </a:r>
            <a:r>
              <a:rPr lang="en-US" sz="1000" dirty="0"/>
              <a:t> </a:t>
            </a:r>
          </a:p>
          <a:p>
            <a:r>
              <a:rPr lang="en-US" sz="1000" dirty="0"/>
              <a:t>B cell populations localized in TLSs revealed two main groups, characterized by high or low expression </a:t>
            </a:r>
          </a:p>
          <a:p>
            <a:r>
              <a:rPr lang="en-US" sz="1000" dirty="0"/>
              <a:t>of Ki67 (Fig. </a:t>
            </a:r>
            <a:r>
              <a:rPr lang="en-US" sz="1000" dirty="0">
                <a:hlinkClick r:id="rId5"/>
              </a:rPr>
              <a:t>2a</a:t>
            </a:r>
            <a:r>
              <a:rPr lang="en-US" sz="1000" dirty="0"/>
              <a:t>, Extended Data Fig. </a:t>
            </a:r>
            <a:r>
              <a:rPr lang="en-US" sz="1000" dirty="0">
                <a:hlinkClick r:id="rId4"/>
              </a:rPr>
              <a:t>2b</a:t>
            </a:r>
            <a:r>
              <a:rPr lang="en-US" sz="1000" dirty="0"/>
              <a:t>). Indeed, highly proliferating B cells may operate in germinal </a:t>
            </a:r>
          </a:p>
          <a:p>
            <a:r>
              <a:rPr lang="en-US" sz="1000" dirty="0" err="1"/>
              <a:t>centres</a:t>
            </a:r>
            <a:r>
              <a:rPr lang="en-US" sz="1000" dirty="0"/>
              <a:t>: the Ki67</a:t>
            </a:r>
            <a:r>
              <a:rPr lang="en-US" sz="1000" baseline="30000" dirty="0"/>
              <a:t>high</a:t>
            </a:r>
            <a:r>
              <a:rPr lang="en-US" sz="1000" dirty="0"/>
              <a:t> </a:t>
            </a:r>
            <a:r>
              <a:rPr lang="en-US" sz="1000" dirty="0" err="1"/>
              <a:t>tumour</a:t>
            </a:r>
            <a:r>
              <a:rPr lang="en-US" sz="1000" dirty="0"/>
              <a:t>-associated B cells that were additionally characterized by increased CD40 </a:t>
            </a:r>
          </a:p>
          <a:p>
            <a:r>
              <a:rPr lang="en-US" sz="1000" dirty="0"/>
              <a:t>expression may therefore belong to more mature TLSs</a:t>
            </a:r>
            <a:r>
              <a:rPr lang="en-US" sz="1000" baseline="30000" dirty="0">
                <a:hlinkClick r:id="rId6" tooltip="De Silva, N. S. &amp; Klein, U. Dynamics of B cells in germinal centres. Nat. Rev. Immunol. 15, 137–148 (2015)."/>
              </a:rPr>
              <a:t>15</a:t>
            </a:r>
            <a:r>
              <a:rPr lang="en-US" sz="1000" dirty="0"/>
              <a:t>. The data provide further support for the idea</a:t>
            </a:r>
          </a:p>
          <a:p>
            <a:r>
              <a:rPr lang="en-US" sz="1000" dirty="0"/>
              <a:t> that TLSs at different stages exist in the same </a:t>
            </a:r>
            <a:r>
              <a:rPr lang="en-US" sz="1000" dirty="0" err="1"/>
              <a:t>tumour</a:t>
            </a:r>
            <a:r>
              <a:rPr lang="en-US" sz="1000" dirty="0"/>
              <a:t> (Fig. </a:t>
            </a:r>
            <a:r>
              <a:rPr lang="en-US" sz="1000" dirty="0">
                <a:hlinkClick r:id="rId5"/>
              </a:rPr>
              <a:t>2a</a:t>
            </a:r>
            <a:r>
              <a:rPr lang="en-US" sz="1000" dirty="0"/>
              <a:t>). T cells found in, or in close proximity to,</a:t>
            </a:r>
          </a:p>
          <a:p>
            <a:r>
              <a:rPr lang="en-US" sz="1000" dirty="0"/>
              <a:t> TLSs with Ki67</a:t>
            </a:r>
            <a:r>
              <a:rPr lang="en-US" sz="1000" baseline="30000" dirty="0"/>
              <a:t>high</a:t>
            </a:r>
            <a:r>
              <a:rPr lang="en-US" sz="1000" dirty="0"/>
              <a:t> B cells tended to have a higher proportion of CD4</a:t>
            </a:r>
            <a:r>
              <a:rPr lang="en-US" sz="1000" baseline="30000" dirty="0"/>
              <a:t>+</a:t>
            </a:r>
            <a:r>
              <a:rPr lang="en-US" sz="1000" dirty="0"/>
              <a:t> cells and increased expression of</a:t>
            </a:r>
          </a:p>
          <a:p>
            <a:r>
              <a:rPr lang="en-US" sz="1000" dirty="0"/>
              <a:t> BCL-2 (Fig. </a:t>
            </a:r>
            <a:r>
              <a:rPr lang="en-US" sz="1000" dirty="0">
                <a:hlinkClick r:id="rId5"/>
              </a:rPr>
              <a:t>2b</a:t>
            </a:r>
            <a:r>
              <a:rPr lang="en-US" sz="1000" dirty="0"/>
              <a:t>). These T cells may therefore have undergone antigen activation that subsequently led to </a:t>
            </a:r>
          </a:p>
          <a:p>
            <a:r>
              <a:rPr lang="en-US" sz="1000" dirty="0"/>
              <a:t>the upregulation of the pro-survival anti-apoptotic molecule BCL-2</a:t>
            </a:r>
            <a:r>
              <a:rPr lang="en-US" sz="1000" baseline="30000" dirty="0">
                <a:hlinkClick r:id="rId7" tooltip="Rogers, P. R., Song, J., Gramaglia, I., Killeen, N. &amp; Croft, M. OX40 promotes Bcl-xL and Bcl-2 expression and is essential for long-term survival of CD4 T cells. Immunity 15, 445–455 (2001)."/>
              </a:rPr>
              <a:t>16</a:t>
            </a:r>
            <a:r>
              <a:rPr lang="en-US" sz="1000" dirty="0"/>
              <a:t>. Collectively, these data support the </a:t>
            </a:r>
          </a:p>
          <a:p>
            <a:r>
              <a:rPr lang="en-US" sz="1000" dirty="0"/>
              <a:t>hypothesis that these B cells and T cells belong to mature TLSs. To understand the effect of TLSs on the </a:t>
            </a:r>
          </a:p>
          <a:p>
            <a:r>
              <a:rPr lang="en-US" sz="1000" dirty="0" err="1"/>
              <a:t>intratumoral</a:t>
            </a:r>
            <a:r>
              <a:rPr lang="en-US" sz="1000" dirty="0"/>
              <a:t> T cell landscape, we </a:t>
            </a:r>
            <a:r>
              <a:rPr lang="en-US" sz="1000" dirty="0" err="1"/>
              <a:t>analysed</a:t>
            </a:r>
            <a:r>
              <a:rPr lang="en-US" sz="1000" dirty="0"/>
              <a:t> different properties of T cells obtained from within or in close </a:t>
            </a:r>
          </a:p>
          <a:p>
            <a:r>
              <a:rPr lang="en-US" sz="1000" dirty="0"/>
              <a:t>proximity to TLSs, infiltrating T cells in </a:t>
            </a:r>
            <a:r>
              <a:rPr lang="en-US" sz="1000" dirty="0" err="1"/>
              <a:t>tumours</a:t>
            </a:r>
            <a:r>
              <a:rPr lang="en-US" sz="1000" dirty="0"/>
              <a:t> with TLSs and T cells from </a:t>
            </a:r>
            <a:r>
              <a:rPr lang="en-US" sz="1000" dirty="0" err="1"/>
              <a:t>tumours</a:t>
            </a:r>
            <a:r>
              <a:rPr lang="en-US" sz="1000" dirty="0"/>
              <a:t> without TLSs. We found</a:t>
            </a:r>
          </a:p>
          <a:p>
            <a:r>
              <a:rPr lang="en-US" sz="1000" dirty="0"/>
              <a:t> increased CD4 and decreased CD8 expression in T cells from within, or in close proximity to, TLSs (Fig. </a:t>
            </a:r>
            <a:r>
              <a:rPr lang="en-US" sz="1000" dirty="0">
                <a:hlinkClick r:id="rId5"/>
              </a:rPr>
              <a:t>2c, d</a:t>
            </a:r>
            <a:r>
              <a:rPr lang="en-US" sz="1000" dirty="0"/>
              <a:t>). </a:t>
            </a:r>
          </a:p>
          <a:p>
            <a:r>
              <a:rPr lang="en-US" sz="1000" dirty="0"/>
              <a:t>In addition, T cells in </a:t>
            </a:r>
            <a:r>
              <a:rPr lang="en-US" sz="1000" dirty="0" err="1"/>
              <a:t>tumours</a:t>
            </a:r>
            <a:r>
              <a:rPr lang="en-US" sz="1000" dirty="0"/>
              <a:t> without TLSs had increased expression of TIM3, PD1 and GZMB and decreased </a:t>
            </a:r>
          </a:p>
          <a:p>
            <a:r>
              <a:rPr lang="en-US" sz="1000" dirty="0"/>
              <a:t>expression of BCL-2 (Fig. </a:t>
            </a:r>
            <a:r>
              <a:rPr lang="en-US" sz="1000" dirty="0">
                <a:hlinkClick r:id="rId5"/>
              </a:rPr>
              <a:t>2c, d</a:t>
            </a:r>
            <a:r>
              <a:rPr lang="en-US" sz="1000" dirty="0"/>
              <a:t>). This is consistent with a recent study that demonstrates that T cells in patients</a:t>
            </a:r>
          </a:p>
          <a:p>
            <a:r>
              <a:rPr lang="en-US" sz="1000" dirty="0"/>
              <a:t> who were not responding to immune checkpoint blockade (ICB) had a dysfunctional molecular phenotype</a:t>
            </a:r>
            <a:r>
              <a:rPr lang="en-US" sz="1000" baseline="30000" dirty="0">
                <a:hlinkClick r:id="rId8" tooltip="Sade-Feldman, M. et al. Defining T cell states associated with response to checkpoint immunotherapy in melanoma. Cell 175, 998–1013 (2018)."/>
              </a:rPr>
              <a:t>17</a:t>
            </a:r>
            <a:r>
              <a:rPr lang="en-US" sz="1000" dirty="0"/>
              <a:t>. </a:t>
            </a:r>
          </a:p>
          <a:p>
            <a:r>
              <a:rPr lang="en-US" sz="1000" dirty="0"/>
              <a:t>These findings also suggest that distinct patterns of </a:t>
            </a:r>
            <a:r>
              <a:rPr lang="en-US" sz="1000" dirty="0" err="1"/>
              <a:t>intratumoral</a:t>
            </a:r>
            <a:r>
              <a:rPr lang="en-US" sz="1000" dirty="0"/>
              <a:t> adaptive immune activation exist, and that </a:t>
            </a:r>
          </a:p>
          <a:p>
            <a:r>
              <a:rPr lang="en-US" sz="1000" dirty="0"/>
              <a:t>these patterns may partly be driven by TLSs. We then investigated the expression of immune markers on captured </a:t>
            </a:r>
          </a:p>
          <a:p>
            <a:r>
              <a:rPr lang="en-US" sz="1000" dirty="0" err="1"/>
              <a:t>tumour</a:t>
            </a:r>
            <a:r>
              <a:rPr lang="en-US" sz="1000" dirty="0"/>
              <a:t> cell populations. The largest difference was found when comparing </a:t>
            </a:r>
            <a:r>
              <a:rPr lang="en-US" sz="1000" dirty="0" err="1"/>
              <a:t>tumours</a:t>
            </a:r>
            <a:r>
              <a:rPr lang="en-US" sz="1000" dirty="0"/>
              <a:t> without an immune cell </a:t>
            </a:r>
          </a:p>
          <a:p>
            <a:r>
              <a:rPr lang="en-US" sz="1000" dirty="0"/>
              <a:t>presence to other </a:t>
            </a:r>
            <a:r>
              <a:rPr lang="en-US" sz="1000" dirty="0" err="1"/>
              <a:t>tumours</a:t>
            </a:r>
            <a:r>
              <a:rPr lang="en-US" sz="1000" dirty="0"/>
              <a:t>. As expected, the loss of antigen presentation—via B2M and HLA-DR and decreased </a:t>
            </a:r>
          </a:p>
          <a:p>
            <a:r>
              <a:rPr lang="en-US" sz="1000" dirty="0"/>
              <a:t>PDL1 expression—was found in </a:t>
            </a:r>
            <a:r>
              <a:rPr lang="en-US" sz="1000" dirty="0" err="1"/>
              <a:t>tumours</a:t>
            </a:r>
            <a:r>
              <a:rPr lang="en-US" sz="1000" dirty="0"/>
              <a:t> without an immune cell presence (Extended Data Fig. </a:t>
            </a:r>
            <a:r>
              <a:rPr lang="en-US" sz="1000" dirty="0">
                <a:hlinkClick r:id="rId4"/>
              </a:rPr>
              <a:t>2c</a:t>
            </a:r>
            <a:r>
              <a:rPr lang="en-US" sz="1000" dirty="0"/>
              <a:t>). However, </a:t>
            </a:r>
          </a:p>
          <a:p>
            <a:r>
              <a:rPr lang="en-US" sz="1000" dirty="0"/>
              <a:t>there was no difference in PDL1 expression in </a:t>
            </a:r>
            <a:r>
              <a:rPr lang="en-US" sz="1000" dirty="0" err="1"/>
              <a:t>tumour</a:t>
            </a:r>
            <a:r>
              <a:rPr lang="en-US" sz="1000" dirty="0"/>
              <a:t> cells between </a:t>
            </a:r>
            <a:r>
              <a:rPr lang="en-US" sz="1000" dirty="0" err="1"/>
              <a:t>tumours</a:t>
            </a:r>
            <a:r>
              <a:rPr lang="en-US" sz="1000" dirty="0"/>
              <a:t> with TLSs and </a:t>
            </a:r>
            <a:r>
              <a:rPr lang="en-US" sz="1000" dirty="0" err="1"/>
              <a:t>tumours</a:t>
            </a:r>
            <a:r>
              <a:rPr lang="en-US" sz="1000" dirty="0"/>
              <a:t> with T cells </a:t>
            </a:r>
          </a:p>
          <a:p>
            <a:r>
              <a:rPr lang="en-US" sz="1000" dirty="0"/>
              <a:t>alone. We further confirmed the loss of B2M protein using immunostaining, and found that protein loss was </a:t>
            </a:r>
          </a:p>
          <a:p>
            <a:r>
              <a:rPr lang="en-US" sz="1000" dirty="0"/>
              <a:t>associated with increased frequency of DNA copy number loss at the </a:t>
            </a:r>
            <a:r>
              <a:rPr lang="en-US" sz="1000" i="1" dirty="0"/>
              <a:t>B2M</a:t>
            </a:r>
            <a:r>
              <a:rPr lang="en-US" sz="1000" dirty="0"/>
              <a:t> gene locus. Moreover, we confirmed </a:t>
            </a:r>
          </a:p>
          <a:p>
            <a:r>
              <a:rPr lang="en-US" sz="1000" dirty="0"/>
              <a:t>the loss of MHC using the transcriptomic data. Notably, the inflammatory state and presence of TLSs was not </a:t>
            </a:r>
          </a:p>
          <a:p>
            <a:r>
              <a:rPr lang="en-US" sz="1000" dirty="0"/>
              <a:t>associated with </a:t>
            </a:r>
            <a:r>
              <a:rPr lang="en-US" sz="1000" dirty="0" err="1"/>
              <a:t>tumour</a:t>
            </a:r>
            <a:r>
              <a:rPr lang="en-US" sz="1000" dirty="0"/>
              <a:t> mutational burden or any specific driver-gene mutation (Extended Data Fig. </a:t>
            </a:r>
            <a:r>
              <a:rPr lang="en-US" sz="1000" dirty="0">
                <a:hlinkClick r:id="rId4"/>
              </a:rPr>
              <a:t>2d–g</a:t>
            </a:r>
            <a:r>
              <a:rPr lang="en-US" sz="1000" dirty="0"/>
              <a:t>).</a:t>
            </a:r>
          </a:p>
          <a:p>
            <a:endParaRPr lang="en-US" sz="1000" dirty="0"/>
          </a:p>
          <a:p>
            <a:r>
              <a:rPr lang="en-US" sz="1000" dirty="0">
                <a:hlinkClick r:id="rId9"/>
              </a:rPr>
              <a:t>https://www.nature.com/articles/s41586-019-1914-8/figures/2</a:t>
            </a:r>
            <a:endParaRPr lang="en-US" sz="1000" dirty="0"/>
          </a:p>
          <a:p>
            <a:r>
              <a:rPr lang="en-US" sz="1000" dirty="0"/>
              <a:t>High-plex proteomic analysis</a:t>
            </a:r>
          </a:p>
          <a:p>
            <a:r>
              <a:rPr lang="en-US" sz="1000" dirty="0"/>
              <a:t>We used the </a:t>
            </a:r>
            <a:r>
              <a:rPr lang="en-US" sz="1000" dirty="0" err="1"/>
              <a:t>Nanostring</a:t>
            </a:r>
            <a:r>
              <a:rPr lang="en-US" sz="1000" dirty="0"/>
              <a:t> </a:t>
            </a:r>
            <a:r>
              <a:rPr lang="en-US" sz="1000" dirty="0" err="1"/>
              <a:t>GeoMx</a:t>
            </a:r>
            <a:r>
              <a:rPr lang="en-US" sz="1000" dirty="0"/>
              <a:t> platform for high-plex proteomic analysis with spatial resolution, </a:t>
            </a:r>
          </a:p>
          <a:p>
            <a:r>
              <a:rPr lang="en-US" sz="1000" dirty="0"/>
              <a:t>as previously described</a:t>
            </a:r>
            <a:r>
              <a:rPr lang="en-US" sz="1000" baseline="30000" dirty="0">
                <a:hlinkClick r:id="rId3" tooltip="Amaria, R. N. et al. Neoadjuvant immune checkpoint blockade in high-risk resectable melanoma. Nat. Med. 24, 1649–1654 (2018)."/>
              </a:rPr>
              <a:t>14</a:t>
            </a:r>
            <a:r>
              <a:rPr lang="en-US" sz="1000" dirty="0"/>
              <a:t>. Two 5-</a:t>
            </a:r>
            <a:r>
              <a:rPr lang="el-GR" sz="1000" dirty="0"/>
              <a:t>μ</a:t>
            </a:r>
            <a:r>
              <a:rPr lang="en-US" sz="1000" dirty="0"/>
              <a:t>m tissue microarray slides were used. Antibodies against CD3, </a:t>
            </a:r>
          </a:p>
          <a:p>
            <a:r>
              <a:rPr lang="en-US" sz="1000" dirty="0"/>
              <a:t>CD20, DAPI, and PMEL and S100B were used for immunofluorescence, which was subsequently </a:t>
            </a:r>
          </a:p>
          <a:p>
            <a:r>
              <a:rPr lang="en-US" sz="1000" dirty="0"/>
              <a:t>used for region of interest selection and UV masking. Digital counts from barcodes corresponding</a:t>
            </a:r>
          </a:p>
          <a:p>
            <a:r>
              <a:rPr lang="en-US" sz="1000" dirty="0"/>
              <a:t> to protein probes (in total 60 immune-related proteins) were </a:t>
            </a:r>
            <a:r>
              <a:rPr lang="en-US" sz="1000" dirty="0" err="1"/>
              <a:t>analysed</a:t>
            </a:r>
            <a:r>
              <a:rPr lang="en-US" sz="1000" dirty="0"/>
              <a:t> as follows: raw counts were </a:t>
            </a:r>
          </a:p>
          <a:p>
            <a:r>
              <a:rPr lang="en-US" sz="1000" dirty="0"/>
              <a:t>first normalized with internal spike-in controls (ERCC) to account for system variation. To control for </a:t>
            </a:r>
          </a:p>
          <a:p>
            <a:r>
              <a:rPr lang="en-US" sz="1000" dirty="0"/>
              <a:t>nonspecific antibody binding, values were further normalized by a linear scaling factor to obtain IgG</a:t>
            </a:r>
          </a:p>
          <a:p>
            <a:r>
              <a:rPr lang="en-US" sz="1000" dirty="0"/>
              <a:t> control counts of 1 for each region of interest. To reduce background noise, values below 3 were </a:t>
            </a:r>
          </a:p>
          <a:p>
            <a:r>
              <a:rPr lang="en-US" sz="1000" dirty="0"/>
              <a:t>set to 1 and the data were log</a:t>
            </a:r>
            <a:r>
              <a:rPr lang="en-US" sz="1000" baseline="-25000" dirty="0"/>
              <a:t>2</a:t>
            </a:r>
            <a:r>
              <a:rPr lang="en-US" sz="1000" dirty="0"/>
              <a:t>-transformed. Data are provided in Supplementary Information.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C81C21-80E6-4C45-B895-E33A4246D2A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8749" y="355600"/>
            <a:ext cx="5863251" cy="3955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6118C1-5FBA-A048-A320-1E8620E48BCF}"/>
              </a:ext>
            </a:extLst>
          </p:cNvPr>
          <p:cNvSpPr txBox="1"/>
          <p:nvPr/>
        </p:nvSpPr>
        <p:spPr>
          <a:xfrm>
            <a:off x="6394341" y="4303455"/>
            <a:ext cx="57976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</a:t>
            </a:r>
            <a:r>
              <a:rPr lang="en-US" sz="1000" dirty="0"/>
              <a:t>, Unsupervised hierarchical clustering of B cell populations (</a:t>
            </a:r>
            <a:r>
              <a:rPr lang="en-US" sz="1000" i="1" dirty="0"/>
              <a:t>n</a:t>
            </a:r>
            <a:r>
              <a:rPr lang="en-US" sz="1000" dirty="0"/>
              <a:t> = 30) from TLSs across 17 melanoma </a:t>
            </a:r>
            <a:r>
              <a:rPr lang="en-US" sz="1000" dirty="0" err="1"/>
              <a:t>tumours</a:t>
            </a:r>
            <a:r>
              <a:rPr lang="en-US" sz="1000" dirty="0"/>
              <a:t>. Two groups, which were independent of </a:t>
            </a:r>
            <a:r>
              <a:rPr lang="en-US" sz="1000" dirty="0" err="1"/>
              <a:t>tumour</a:t>
            </a:r>
            <a:r>
              <a:rPr lang="en-US" sz="1000" dirty="0"/>
              <a:t> core and patient, were clearly discerned on the basis of Ki67 expression. Proteins were filtered on the basis of </a:t>
            </a:r>
            <a:r>
              <a:rPr lang="en-US" sz="1000" dirty="0" err="1"/>
              <a:t>scRNA-seq</a:t>
            </a:r>
            <a:r>
              <a:rPr lang="en-US" sz="1000" dirty="0"/>
              <a:t> data</a:t>
            </a:r>
            <a:r>
              <a:rPr lang="en-US" sz="1000" baseline="30000" dirty="0">
                <a:hlinkClick r:id="rId11" tooltip="Jerby-Arnon, L. et al. A cancer cell program promotes T cell exclusion and resistance to checkpoint blockade. Cell 175, 984–997 (2018)."/>
              </a:rPr>
              <a:t>18</a:t>
            </a:r>
            <a:r>
              <a:rPr lang="en-US" sz="1000" dirty="0"/>
              <a:t>. Proteins the genes for which were expressed in B cells were included, and those genes not expressed in single B cells were excluded. </a:t>
            </a:r>
            <a:r>
              <a:rPr lang="en-US" sz="1000" b="1" dirty="0"/>
              <a:t>b</a:t>
            </a:r>
            <a:r>
              <a:rPr lang="en-US" sz="1000" dirty="0"/>
              <a:t>, T cell populations (</a:t>
            </a:r>
            <a:r>
              <a:rPr lang="en-US" sz="1000" i="1" dirty="0"/>
              <a:t>n</a:t>
            </a:r>
            <a:r>
              <a:rPr lang="en-US" sz="1000" dirty="0"/>
              <a:t> = 22) in or in close proximity to Ki67</a:t>
            </a:r>
            <a:r>
              <a:rPr lang="en-US" sz="1000" baseline="30000" dirty="0"/>
              <a:t>high</a:t>
            </a:r>
            <a:r>
              <a:rPr lang="en-US" sz="1000" dirty="0"/>
              <a:t> or Ki67</a:t>
            </a:r>
            <a:r>
              <a:rPr lang="en-US" sz="1000" baseline="30000" dirty="0"/>
              <a:t>low</a:t>
            </a:r>
            <a:r>
              <a:rPr lang="en-US" sz="1000" dirty="0"/>
              <a:t> B cell populations, respectively, were </a:t>
            </a:r>
            <a:r>
              <a:rPr lang="en-US" sz="1000" dirty="0" err="1"/>
              <a:t>analysed</a:t>
            </a:r>
            <a:r>
              <a:rPr lang="en-US" sz="1000" dirty="0"/>
              <a:t> for differences. Box plots of CD4 and BCL-2 show increased expression in T cells located in proximity to Ki67</a:t>
            </a:r>
            <a:r>
              <a:rPr lang="en-US" sz="1000" baseline="30000" dirty="0"/>
              <a:t>high</a:t>
            </a:r>
            <a:r>
              <a:rPr lang="en-US" sz="1000" dirty="0"/>
              <a:t> B cells. </a:t>
            </a:r>
            <a:r>
              <a:rPr lang="en-US" sz="1000" i="1" dirty="0"/>
              <a:t>P</a:t>
            </a:r>
            <a:r>
              <a:rPr lang="en-US" sz="1000" dirty="0"/>
              <a:t> value from two-sided Wilcoxon rank-sum test. </a:t>
            </a:r>
            <a:r>
              <a:rPr lang="en-US" sz="1000" b="1" dirty="0"/>
              <a:t>c</a:t>
            </a:r>
            <a:r>
              <a:rPr lang="en-US" sz="1000" dirty="0"/>
              <a:t>, </a:t>
            </a:r>
            <a:r>
              <a:rPr lang="en-US" sz="1000" b="1" dirty="0"/>
              <a:t>d</a:t>
            </a:r>
            <a:r>
              <a:rPr lang="en-US" sz="1000" dirty="0"/>
              <a:t>, Differential analysis of T cell populations (</a:t>
            </a:r>
            <a:r>
              <a:rPr lang="en-US" sz="1000" i="1" dirty="0"/>
              <a:t>n</a:t>
            </a:r>
            <a:r>
              <a:rPr lang="en-US" sz="1000" dirty="0"/>
              <a:t> = 91) from 43 melanoma </a:t>
            </a:r>
            <a:r>
              <a:rPr lang="en-US" sz="1000" dirty="0" err="1"/>
              <a:t>tumours</a:t>
            </a:r>
            <a:r>
              <a:rPr lang="en-US" sz="1000" dirty="0"/>
              <a:t>. Proteins were filtered on the basis of a false-discovery rate (FDR) cut-off. FDR (</a:t>
            </a:r>
            <a:r>
              <a:rPr lang="en-US" sz="1000" dirty="0" err="1"/>
              <a:t>Benjamini</a:t>
            </a:r>
            <a:r>
              <a:rPr lang="en-US" sz="1000" dirty="0"/>
              <a:t>–Hochberg adjustment) from </a:t>
            </a:r>
            <a:r>
              <a:rPr lang="en-US" sz="1000" i="1" dirty="0"/>
              <a:t>P</a:t>
            </a:r>
            <a:r>
              <a:rPr lang="en-US" sz="1000" dirty="0"/>
              <a:t> values of Kruskal–Wallis test. Box plots of selected proteins with differential expression. </a:t>
            </a:r>
            <a:r>
              <a:rPr lang="en-US" sz="1000" b="1" dirty="0"/>
              <a:t>e</a:t>
            </a:r>
            <a:r>
              <a:rPr lang="en-US" sz="1000" dirty="0"/>
              <a:t>, </a:t>
            </a:r>
            <a:r>
              <a:rPr lang="en-US" sz="1000" dirty="0" err="1"/>
              <a:t>scRNA-seq</a:t>
            </a:r>
            <a:r>
              <a:rPr lang="en-US" sz="1000" dirty="0"/>
              <a:t> data of CD4</a:t>
            </a:r>
            <a:r>
              <a:rPr lang="en-US" sz="1000" baseline="30000" dirty="0"/>
              <a:t>+</a:t>
            </a:r>
            <a:r>
              <a:rPr lang="en-US" sz="1000" dirty="0"/>
              <a:t> and CD8</a:t>
            </a:r>
            <a:r>
              <a:rPr lang="en-US" sz="1000" baseline="30000" dirty="0"/>
              <a:t>+</a:t>
            </a:r>
            <a:r>
              <a:rPr lang="en-US" sz="1000" dirty="0"/>
              <a:t> T cells in B-cell-rich and -poor </a:t>
            </a:r>
            <a:r>
              <a:rPr lang="en-US" sz="1000" dirty="0" err="1"/>
              <a:t>tumours</a:t>
            </a:r>
            <a:r>
              <a:rPr lang="en-US" sz="1000" dirty="0"/>
              <a:t>, respectively</a:t>
            </a:r>
            <a:r>
              <a:rPr lang="en-US" sz="1000" baseline="30000" dirty="0">
                <a:hlinkClick r:id="rId8" tooltip="Sade-Feldman, M. et al. Defining T cell states associated with response to checkpoint immunotherapy in melanoma. Cell 175, 998–1013 (2018)."/>
              </a:rPr>
              <a:t>17</a:t>
            </a:r>
            <a:r>
              <a:rPr lang="en-US" sz="1000" dirty="0"/>
              <a:t>. Heat map displays </a:t>
            </a:r>
            <a:r>
              <a:rPr lang="en-US" sz="1000" dirty="0" err="1"/>
              <a:t>tumour</a:t>
            </a:r>
            <a:r>
              <a:rPr lang="en-US" sz="1000" dirty="0"/>
              <a:t> means of 27 up- and downregulated genes, as ranked by FDR from a two-sided </a:t>
            </a:r>
            <a:r>
              <a:rPr lang="en-US" sz="1000" i="1" dirty="0"/>
              <a:t>t</a:t>
            </a:r>
            <a:r>
              <a:rPr lang="en-US" sz="1000" dirty="0"/>
              <a:t>-test. B-cell-poor (</a:t>
            </a:r>
            <a:r>
              <a:rPr lang="en-US" sz="1000" i="1" dirty="0"/>
              <a:t>n</a:t>
            </a:r>
            <a:r>
              <a:rPr lang="en-US" sz="1000" dirty="0"/>
              <a:t> = 16) and -rich (</a:t>
            </a:r>
            <a:r>
              <a:rPr lang="en-US" sz="1000" i="1" dirty="0"/>
              <a:t>n</a:t>
            </a:r>
            <a:r>
              <a:rPr lang="en-US" sz="1000" dirty="0"/>
              <a:t> = 16) </a:t>
            </a:r>
            <a:r>
              <a:rPr lang="en-US" sz="1000" dirty="0" err="1"/>
              <a:t>tumours</a:t>
            </a:r>
            <a:r>
              <a:rPr lang="en-US" sz="1000" dirty="0"/>
              <a:t> are defined as those in the lower and upper </a:t>
            </a:r>
            <a:r>
              <a:rPr lang="en-US" sz="1000" dirty="0" err="1"/>
              <a:t>tertiles</a:t>
            </a:r>
            <a:r>
              <a:rPr lang="en-US" sz="1000" dirty="0"/>
              <a:t>, respectively, in terms of the percentage of total cells that are B cells (&lt;1% and &gt;5.3%, respectively). The most significant and relevant genes are highlighted. In the box plots, the </a:t>
            </a:r>
            <a:r>
              <a:rPr lang="en-US" sz="1000" dirty="0" err="1"/>
              <a:t>centre</a:t>
            </a:r>
            <a:r>
              <a:rPr lang="en-US" sz="1000" dirty="0"/>
              <a:t> line is the median, the box limits are the lower and upper quartiles, and the whiskers extend to the most extreme values within 1.5× the interquartile range (IQR).</a:t>
            </a:r>
          </a:p>
        </p:txBody>
      </p:sp>
    </p:spTree>
    <p:extLst>
      <p:ext uri="{BB962C8B-B14F-4D97-AF65-F5344CB8AC3E}">
        <p14:creationId xmlns:p14="http://schemas.microsoft.com/office/powerpoint/2010/main" val="634393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04CD9E-5F20-1C40-8A62-C89AACC73C6C}"/>
              </a:ext>
            </a:extLst>
          </p:cNvPr>
          <p:cNvSpPr txBox="1"/>
          <p:nvPr/>
        </p:nvSpPr>
        <p:spPr>
          <a:xfrm>
            <a:off x="599440" y="426720"/>
            <a:ext cx="5750420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GeoMx</a:t>
            </a:r>
            <a:r>
              <a:rPr lang="en-US" sz="1000" dirty="0"/>
              <a:t> Digital Spatial Profiling: microscope and fluidics system overview</a:t>
            </a:r>
          </a:p>
          <a:p>
            <a:r>
              <a:rPr lang="en-US" sz="1000" dirty="0"/>
              <a:t>For immune profiling of T cells located within and outside TLS structures in patient samples, </a:t>
            </a:r>
          </a:p>
          <a:p>
            <a:r>
              <a:rPr lang="en-US" sz="1000" dirty="0"/>
              <a:t>the </a:t>
            </a:r>
            <a:r>
              <a:rPr lang="en-US" sz="1000" dirty="0" err="1"/>
              <a:t>GeoMx</a:t>
            </a:r>
            <a:r>
              <a:rPr lang="en-US" sz="1000" dirty="0"/>
              <a:t> Digital Spatial Profiler (</a:t>
            </a:r>
            <a:r>
              <a:rPr lang="en-US" sz="1000" dirty="0" err="1"/>
              <a:t>NanoString</a:t>
            </a:r>
            <a:r>
              <a:rPr lang="en-US" sz="1000" dirty="0"/>
              <a:t>), a custom-built high-speed automated system </a:t>
            </a:r>
          </a:p>
          <a:p>
            <a:r>
              <a:rPr lang="en-US" sz="1000" dirty="0"/>
              <a:t>and integrated instrument software, was used. A multiplexed cocktail of primary antibodies </a:t>
            </a:r>
          </a:p>
          <a:p>
            <a:r>
              <a:rPr lang="en-US" sz="1000" dirty="0"/>
              <a:t>with UV photocleavable indexing oligonucleotides (</a:t>
            </a:r>
            <a:r>
              <a:rPr lang="en-US" sz="1000" dirty="0" err="1"/>
              <a:t>GeoMx</a:t>
            </a:r>
            <a:r>
              <a:rPr lang="en-US" sz="1000" dirty="0"/>
              <a:t> Immune Profile Core; 22 targets,</a:t>
            </a:r>
          </a:p>
          <a:p>
            <a:r>
              <a:rPr lang="en-US" sz="1000" dirty="0"/>
              <a:t> including 3 isotype controls and 4 additional modules; IO Drug Target, Immune Activation Status,</a:t>
            </a:r>
          </a:p>
          <a:p>
            <a:r>
              <a:rPr lang="en-US" sz="1000" dirty="0"/>
              <a:t> Immune Cell Typing, and Pan </a:t>
            </a:r>
            <a:r>
              <a:rPr lang="en-US" sz="1000" dirty="0" err="1"/>
              <a:t>Tumour</a:t>
            </a:r>
            <a:r>
              <a:rPr lang="en-US" sz="1000" dirty="0"/>
              <a:t>) and 4 fluorescent markers was applied to a slide-mounted </a:t>
            </a:r>
          </a:p>
          <a:p>
            <a:r>
              <a:rPr lang="en-US" sz="1000" dirty="0"/>
              <a:t>FFPE tissue section. For the fluorescent markers, we used Syto13 at 500 </a:t>
            </a:r>
            <a:r>
              <a:rPr lang="el-GR" sz="1000" dirty="0"/>
              <a:t>μ</a:t>
            </a:r>
            <a:r>
              <a:rPr lang="en-US" sz="1000" dirty="0"/>
              <a:t>M for nuclei visualization; </a:t>
            </a:r>
          </a:p>
          <a:p>
            <a:r>
              <a:rPr lang="en-US" sz="1000" dirty="0"/>
              <a:t>CD20-Dy594 (Novus, IGEL/773; 1:100); CD3-AF647 (Novus, C3e/1308; 1:100); and PMEL-Dy550 </a:t>
            </a:r>
          </a:p>
          <a:p>
            <a:r>
              <a:rPr lang="en-US" sz="1000" dirty="0"/>
              <a:t>(Novus, HMB45; 1:100) with S100B-Dy550 (Novus, 15F4NB; 1:100). Images at ×20 magnification </a:t>
            </a:r>
          </a:p>
          <a:p>
            <a:r>
              <a:rPr lang="en-US" sz="1000" dirty="0"/>
              <a:t>were assembled to yield a high-resolution image of the tissue area of interest. The specific regions</a:t>
            </a:r>
          </a:p>
          <a:p>
            <a:r>
              <a:rPr lang="en-US" sz="1000" dirty="0"/>
              <a:t> of interest (ROIs) for molecular profiling were then selected based on location (TLS or non-TLS areas</a:t>
            </a:r>
          </a:p>
          <a:p>
            <a:r>
              <a:rPr lang="en-US" sz="1000" dirty="0"/>
              <a:t> of </a:t>
            </a:r>
            <a:r>
              <a:rPr lang="en-US" sz="1000" dirty="0" err="1"/>
              <a:t>tumour</a:t>
            </a:r>
            <a:r>
              <a:rPr lang="en-US" sz="1000" dirty="0"/>
              <a:t>) and CD3-positive staining and sequentially processed by the microscope automation.</a:t>
            </a:r>
          </a:p>
          <a:p>
            <a:r>
              <a:rPr lang="en-US" sz="1000" dirty="0"/>
              <a:t> ROIs were selectively illuminated with UV light to release the indexing oligos by coupling UV LED light </a:t>
            </a:r>
          </a:p>
          <a:p>
            <a:r>
              <a:rPr lang="en-US" sz="1000" dirty="0"/>
              <a:t>with a double digital mirror device (DDMD) module. Following each UV illumination cycle, the eluent </a:t>
            </a:r>
          </a:p>
          <a:p>
            <a:r>
              <a:rPr lang="en-US" sz="1000" dirty="0"/>
              <a:t>was collected from the local region via microcapillary aspiration and transferred to an individual well </a:t>
            </a:r>
          </a:p>
          <a:p>
            <a:r>
              <a:rPr lang="en-US" sz="1000" dirty="0"/>
              <a:t>of a microtiter plate. Once all ROIs were processed, pools of released indexing oligos were hybridized </a:t>
            </a:r>
          </a:p>
          <a:p>
            <a:r>
              <a:rPr lang="en-US" sz="1000" dirty="0"/>
              <a:t>to </a:t>
            </a:r>
            <a:r>
              <a:rPr lang="en-US" sz="1000" dirty="0" err="1"/>
              <a:t>NanoString</a:t>
            </a:r>
            <a:r>
              <a:rPr lang="en-US" sz="1000" dirty="0"/>
              <a:t> optical barcodes for digital counting and subsequently </a:t>
            </a:r>
            <a:r>
              <a:rPr lang="en-US" sz="1000" dirty="0" err="1"/>
              <a:t>analysed</a:t>
            </a:r>
            <a:r>
              <a:rPr lang="en-US" sz="1000" dirty="0"/>
              <a:t> with an </a:t>
            </a:r>
            <a:r>
              <a:rPr lang="en-US" sz="1000" dirty="0" err="1"/>
              <a:t>nCounter</a:t>
            </a:r>
            <a:r>
              <a:rPr lang="en-US" sz="1000" dirty="0"/>
              <a:t> </a:t>
            </a:r>
          </a:p>
          <a:p>
            <a:r>
              <a:rPr lang="en-US" sz="1000" dirty="0"/>
              <a:t>Analysis System.</a:t>
            </a:r>
          </a:p>
          <a:p>
            <a:endParaRPr lang="en-US" sz="1000" dirty="0"/>
          </a:p>
          <a:p>
            <a:r>
              <a:rPr lang="en-US" sz="1000" dirty="0" err="1"/>
              <a:t>nCounter</a:t>
            </a:r>
            <a:r>
              <a:rPr lang="en-US" sz="1000" dirty="0"/>
              <a:t> hybridization assay for photocleaved oligo counting</a:t>
            </a:r>
          </a:p>
          <a:p>
            <a:r>
              <a:rPr lang="en-US" sz="1000" dirty="0"/>
              <a:t>Hybridization of cleaved indexing oligonucleotides to fluorescent barcodes was performed using the </a:t>
            </a:r>
          </a:p>
          <a:p>
            <a:r>
              <a:rPr lang="en-US" sz="1000" dirty="0" err="1"/>
              <a:t>nCounter</a:t>
            </a:r>
            <a:r>
              <a:rPr lang="en-US" sz="1000" dirty="0"/>
              <a:t> Protein </a:t>
            </a:r>
            <a:r>
              <a:rPr lang="en-US" sz="1000" dirty="0" err="1"/>
              <a:t>PlexSet</a:t>
            </a:r>
            <a:r>
              <a:rPr lang="en-US" sz="1000" dirty="0"/>
              <a:t> reagents based on manufacturer’s directions. Hybridizations were performed </a:t>
            </a:r>
          </a:p>
          <a:p>
            <a:r>
              <a:rPr lang="en-US" sz="1000" dirty="0"/>
              <a:t>at 65 °C overnight in a thermocycler. After hybridization, samples were processed using the </a:t>
            </a:r>
            <a:r>
              <a:rPr lang="en-US" sz="1000" dirty="0" err="1"/>
              <a:t>nCounter</a:t>
            </a:r>
            <a:r>
              <a:rPr lang="en-US" sz="1000" dirty="0"/>
              <a:t> </a:t>
            </a:r>
          </a:p>
          <a:p>
            <a:r>
              <a:rPr lang="en-US" sz="1000" dirty="0"/>
              <a:t>Prep Station and Digital Analyzer as per manufacturer instructions. Data were normalized to technical</a:t>
            </a:r>
          </a:p>
          <a:p>
            <a:r>
              <a:rPr lang="en-US" sz="1000" dirty="0"/>
              <a:t> controls and area. Data were calculated against isotype controls to generate signal-to-noise ratios. </a:t>
            </a:r>
          </a:p>
          <a:p>
            <a:r>
              <a:rPr lang="en-US" sz="1000" dirty="0"/>
              <a:t>Protein targets with a signal to noise ratio less than 2 were removed from downstream analysis.</a:t>
            </a:r>
          </a:p>
          <a:p>
            <a:br>
              <a:rPr lang="en-US" sz="1000" dirty="0"/>
            </a:br>
            <a:endParaRPr lang="en-US" sz="1000" dirty="0"/>
          </a:p>
          <a:p>
            <a:r>
              <a:rPr lang="en-US" sz="1000" dirty="0">
                <a:hlinkClick r:id="rId2"/>
              </a:rPr>
              <a:t>https://www.nature.com</a:t>
            </a:r>
            <a:r>
              <a:rPr lang="en-US" sz="1000">
                <a:hlinkClick r:id="rId2"/>
              </a:rPr>
              <a:t>/articles/s41586-019-1922-8#Sec9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21116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14790</TotalTime>
  <Words>1521</Words>
  <Application>Microsoft Macintosh PowerPoint</Application>
  <PresentationFormat>Widescreen</PresentationFormat>
  <Paragraphs>70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2020-07-13T17:39:44Z</dcterms:created>
  <dcterms:modified xsi:type="dcterms:W3CDTF">2020-08-03T20:21:19Z</dcterms:modified>
</cp:coreProperties>
</file>